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360" r:id="rId7"/>
    <p:sldId id="364" r:id="rId8"/>
    <p:sldId id="362" r:id="rId9"/>
    <p:sldId id="361" r:id="rId10"/>
    <p:sldId id="363" r:id="rId11"/>
    <p:sldId id="350" r:id="rId12"/>
    <p:sldId id="351" r:id="rId13"/>
    <p:sldId id="353" r:id="rId14"/>
    <p:sldId id="356" r:id="rId15"/>
    <p:sldId id="349" r:id="rId16"/>
    <p:sldId id="348" r:id="rId17"/>
    <p:sldId id="357" r:id="rId18"/>
    <p:sldId id="346" r:id="rId19"/>
    <p:sldId id="313" r:id="rId20"/>
    <p:sldId id="359" r:id="rId21"/>
    <p:sldId id="347" r:id="rId22"/>
    <p:sldId id="314" r:id="rId23"/>
    <p:sldId id="342" r:id="rId24"/>
    <p:sldId id="358" r:id="rId25"/>
    <p:sldId id="343" r:id="rId26"/>
    <p:sldId id="344" r:id="rId27"/>
    <p:sldId id="345" r:id="rId28"/>
    <p:sldId id="318" r:id="rId29"/>
    <p:sldId id="325" r:id="rId30"/>
    <p:sldId id="278" r:id="rId31"/>
    <p:sldId id="315" r:id="rId32"/>
    <p:sldId id="319" r:id="rId33"/>
    <p:sldId id="316" r:id="rId34"/>
    <p:sldId id="324" r:id="rId35"/>
    <p:sldId id="323" r:id="rId36"/>
    <p:sldId id="322" r:id="rId37"/>
    <p:sldId id="321" r:id="rId38"/>
    <p:sldId id="320" r:id="rId39"/>
    <p:sldId id="326" r:id="rId40"/>
    <p:sldId id="327" r:id="rId41"/>
    <p:sldId id="337" r:id="rId42"/>
    <p:sldId id="334" r:id="rId43"/>
    <p:sldId id="335" r:id="rId44"/>
    <p:sldId id="332" r:id="rId45"/>
    <p:sldId id="333" r:id="rId46"/>
    <p:sldId id="330" r:id="rId47"/>
    <p:sldId id="329" r:id="rId48"/>
    <p:sldId id="328" r:id="rId49"/>
    <p:sldId id="310" r:id="rId50"/>
    <p:sldId id="339" r:id="rId51"/>
    <p:sldId id="340" r:id="rId52"/>
    <p:sldId id="300" r:id="rId53"/>
    <p:sldId id="304" r:id="rId54"/>
    <p:sldId id="308" r:id="rId55"/>
    <p:sldId id="341" r:id="rId56"/>
    <p:sldId id="338" r:id="rId57"/>
    <p:sldId id="295" r:id="rId58"/>
    <p:sldId id="297" r:id="rId59"/>
    <p:sldId id="309" r:id="rId60"/>
    <p:sldId id="302" r:id="rId61"/>
    <p:sldId id="301" r:id="rId62"/>
    <p:sldId id="299" r:id="rId63"/>
    <p:sldId id="296" r:id="rId64"/>
    <p:sldId id="286" r:id="rId65"/>
    <p:sldId id="292" r:id="rId66"/>
    <p:sldId id="287" r:id="rId67"/>
    <p:sldId id="298" r:id="rId68"/>
    <p:sldId id="293" r:id="rId69"/>
    <p:sldId id="289" r:id="rId70"/>
    <p:sldId id="294" r:id="rId71"/>
    <p:sldId id="291" r:id="rId72"/>
    <p:sldId id="288" r:id="rId73"/>
    <p:sldId id="283" r:id="rId74"/>
    <p:sldId id="285" r:id="rId75"/>
    <p:sldId id="284" r:id="rId76"/>
    <p:sldId id="281" r:id="rId77"/>
    <p:sldId id="282" r:id="rId78"/>
    <p:sldId id="279" r:id="rId79"/>
    <p:sldId id="280" r:id="rId80"/>
    <p:sldId id="273" r:id="rId81"/>
    <p:sldId id="261" r:id="rId82"/>
    <p:sldId id="258" r:id="rId83"/>
    <p:sldId id="263" r:id="rId84"/>
    <p:sldId id="265" r:id="rId85"/>
    <p:sldId id="266" r:id="rId86"/>
    <p:sldId id="269" r:id="rId87"/>
    <p:sldId id="270" r:id="rId88"/>
    <p:sldId id="267" r:id="rId89"/>
    <p:sldId id="271" r:id="rId90"/>
    <p:sldId id="272" r:id="rId91"/>
    <p:sldId id="268" r:id="rId92"/>
    <p:sldId id="274" r:id="rId93"/>
    <p:sldId id="275" r:id="rId94"/>
    <p:sldId id="276" r:id="rId9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5E6537-105D-43EF-AEE8-5A6688638E15}">
          <p14:sldIdLst>
            <p14:sldId id="256"/>
            <p14:sldId id="257"/>
            <p14:sldId id="259"/>
            <p14:sldId id="260"/>
            <p14:sldId id="262"/>
            <p14:sldId id="360"/>
            <p14:sldId id="364"/>
            <p14:sldId id="362"/>
            <p14:sldId id="361"/>
            <p14:sldId id="363"/>
            <p14:sldId id="350"/>
            <p14:sldId id="351"/>
            <p14:sldId id="353"/>
            <p14:sldId id="356"/>
            <p14:sldId id="349"/>
            <p14:sldId id="348"/>
            <p14:sldId id="357"/>
            <p14:sldId id="346"/>
            <p14:sldId id="313"/>
            <p14:sldId id="359"/>
            <p14:sldId id="347"/>
            <p14:sldId id="314"/>
            <p14:sldId id="342"/>
            <p14:sldId id="358"/>
            <p14:sldId id="343"/>
            <p14:sldId id="344"/>
            <p14:sldId id="345"/>
          </p14:sldIdLst>
        </p14:section>
        <p14:section name="fusion_usa_sng" id="{B5D13763-C390-44A0-AC5D-38DCA3588AAD}">
          <p14:sldIdLst>
            <p14:sldId id="318"/>
            <p14:sldId id="325"/>
            <p14:sldId id="278"/>
            <p14:sldId id="315"/>
            <p14:sldId id="319"/>
            <p14:sldId id="316"/>
            <p14:sldId id="324"/>
            <p14:sldId id="323"/>
            <p14:sldId id="322"/>
            <p14:sldId id="321"/>
            <p14:sldId id="320"/>
          </p14:sldIdLst>
        </p14:section>
        <p14:section name="fusion_day_night" id="{3DD1C127-0129-4858-A2C9-B4D0F5944E1F}">
          <p14:sldIdLst>
            <p14:sldId id="326"/>
            <p14:sldId id="327"/>
            <p14:sldId id="337"/>
            <p14:sldId id="334"/>
            <p14:sldId id="335"/>
            <p14:sldId id="332"/>
            <p14:sldId id="333"/>
            <p14:sldId id="330"/>
            <p14:sldId id="329"/>
            <p14:sldId id="328"/>
          </p14:sldIdLst>
        </p14:section>
        <p14:section name="sep_aug_weights" id="{A1BFD7B8-5501-4DB7-BAD7-F080BAB71409}">
          <p14:sldIdLst>
            <p14:sldId id="310"/>
            <p14:sldId id="339"/>
            <p14:sldId id="340"/>
            <p14:sldId id="300"/>
            <p14:sldId id="304"/>
          </p14:sldIdLst>
        </p14:section>
        <p14:section name="merge_aug_weights" id="{A21B1955-7177-4F75-A23A-F88EE396A400}">
          <p14:sldIdLst>
            <p14:sldId id="308"/>
            <p14:sldId id="341"/>
            <p14:sldId id="338"/>
            <p14:sldId id="295"/>
            <p14:sldId id="297"/>
            <p14:sldId id="309"/>
            <p14:sldId id="302"/>
            <p14:sldId id="301"/>
            <p14:sldId id="299"/>
            <p14:sldId id="296"/>
            <p14:sldId id="286"/>
            <p14:sldId id="292"/>
            <p14:sldId id="287"/>
            <p14:sldId id="298"/>
            <p14:sldId id="293"/>
            <p14:sldId id="289"/>
            <p14:sldId id="294"/>
            <p14:sldId id="291"/>
            <p14:sldId id="288"/>
            <p14:sldId id="283"/>
            <p14:sldId id="285"/>
            <p14:sldId id="284"/>
            <p14:sldId id="281"/>
            <p14:sldId id="282"/>
            <p14:sldId id="279"/>
            <p14:sldId id="280"/>
          </p14:sldIdLst>
        </p14:section>
        <p14:section name="10 classes" id="{25192A68-C693-4D9F-8DBC-742C1EEB50D6}">
          <p14:sldIdLst>
            <p14:sldId id="273"/>
            <p14:sldId id="261"/>
            <p14:sldId id="258"/>
            <p14:sldId id="263"/>
            <p14:sldId id="265"/>
            <p14:sldId id="266"/>
            <p14:sldId id="269"/>
            <p14:sldId id="270"/>
            <p14:sldId id="267"/>
            <p14:sldId id="271"/>
            <p14:sldId id="272"/>
            <p14:sldId id="268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12.xml"/><Relationship Id="rId4" Type="http://schemas.openxmlformats.org/officeDocument/2006/relationships/slide" Target="slide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F8A503E8-2C25-4996-896D-EBBAF7F5B3A1}"/>
              </a:ext>
            </a:extLst>
          </p:cNvPr>
          <p:cNvSpPr/>
          <p:nvPr/>
        </p:nvSpPr>
        <p:spPr>
          <a:xfrm>
            <a:off x="3418864" y="5771557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E6E6BCFC-799C-44E6-9979-EDEEAAF87C0E}"/>
              </a:ext>
            </a:extLst>
          </p:cNvPr>
          <p:cNvSpPr/>
          <p:nvPr/>
        </p:nvSpPr>
        <p:spPr>
          <a:xfrm>
            <a:off x="5051394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E24A41C9-F624-42E3-93F8-654266C83E80}"/>
              </a:ext>
            </a:extLst>
          </p:cNvPr>
          <p:cNvSpPr/>
          <p:nvPr/>
        </p:nvSpPr>
        <p:spPr>
          <a:xfrm>
            <a:off x="5457684" y="918078"/>
            <a:ext cx="883550" cy="1482675"/>
          </a:xfrm>
          <a:prstGeom prst="cube">
            <a:avLst>
              <a:gd name="adj" fmla="val 45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5549A90-9A27-474A-948B-16603F628235}"/>
              </a:ext>
            </a:extLst>
          </p:cNvPr>
          <p:cNvSpPr/>
          <p:nvPr/>
        </p:nvSpPr>
        <p:spPr>
          <a:xfrm>
            <a:off x="6045535" y="1255720"/>
            <a:ext cx="774734" cy="936013"/>
          </a:xfrm>
          <a:prstGeom prst="cube">
            <a:avLst>
              <a:gd name="adj" fmla="val 3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E1580F1-16C8-496C-81A1-C8288822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5" y="1191823"/>
            <a:ext cx="3152381" cy="942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FCBAB9-E05F-4859-8A9C-BE0DC8993ED0}"/>
              </a:ext>
            </a:extLst>
          </p:cNvPr>
          <p:cNvSpPr txBox="1"/>
          <p:nvPr/>
        </p:nvSpPr>
        <p:spPr>
          <a:xfrm>
            <a:off x="467149" y="84035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denser depth image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4855BA-6889-49B4-9743-08DCAEFE420B}"/>
              </a:ext>
            </a:extLst>
          </p:cNvPr>
          <p:cNvSpPr txBox="1"/>
          <p:nvPr/>
        </p:nvSpPr>
        <p:spPr>
          <a:xfrm>
            <a:off x="2109305" y="2147597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RGB image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B41DADD-F721-40C8-9217-832CCC9D579F}"/>
              </a:ext>
            </a:extLst>
          </p:cNvPr>
          <p:cNvCxnSpPr/>
          <p:nvPr/>
        </p:nvCxnSpPr>
        <p:spPr>
          <a:xfrm>
            <a:off x="3879542" y="1659415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13191AE-FCBA-4E00-8897-6EBDA9FAEE91}"/>
              </a:ext>
            </a:extLst>
          </p:cNvPr>
          <p:cNvSpPr txBox="1"/>
          <p:nvPr/>
        </p:nvSpPr>
        <p:spPr>
          <a:xfrm>
            <a:off x="3956344" y="1288697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00215D9-A374-484A-95A1-3B7DFCA7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3" y="4273859"/>
            <a:ext cx="2323600" cy="1417141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0E63673-A793-468D-AFC6-C267FDDA800D}"/>
              </a:ext>
            </a:extLst>
          </p:cNvPr>
          <p:cNvCxnSpPr>
            <a:cxnSpLocks/>
          </p:cNvCxnSpPr>
          <p:nvPr/>
        </p:nvCxnSpPr>
        <p:spPr>
          <a:xfrm>
            <a:off x="3397252" y="5028450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9790C8-9BC6-4DBC-ADB8-8ACBD9E87ED1}"/>
              </a:ext>
            </a:extLst>
          </p:cNvPr>
          <p:cNvSpPr txBox="1"/>
          <p:nvPr/>
        </p:nvSpPr>
        <p:spPr>
          <a:xfrm>
            <a:off x="3282468" y="4415369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B7783E-DF09-44CF-A2ED-F51E5A5ABE31}"/>
              </a:ext>
            </a:extLst>
          </p:cNvPr>
          <p:cNvSpPr txBox="1"/>
          <p:nvPr/>
        </p:nvSpPr>
        <p:spPr>
          <a:xfrm>
            <a:off x="5497092" y="199347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 encoder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立方体 31">
            <a:extLst>
              <a:ext uri="{FF2B5EF4-FFF2-40B4-BE49-F238E27FC236}">
                <a16:creationId xmlns:a16="http://schemas.microsoft.com/office/drawing/2014/main" id="{4F6AB6DE-79FE-4F02-94A7-C05C1EC359F7}"/>
              </a:ext>
            </a:extLst>
          </p:cNvPr>
          <p:cNvSpPr/>
          <p:nvPr/>
        </p:nvSpPr>
        <p:spPr>
          <a:xfrm>
            <a:off x="8843638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FF9E8BC-CE27-47E0-BB3E-4A8E6DE00ECA}"/>
              </a:ext>
            </a:extLst>
          </p:cNvPr>
          <p:cNvCxnSpPr>
            <a:cxnSpLocks/>
          </p:cNvCxnSpPr>
          <p:nvPr/>
        </p:nvCxnSpPr>
        <p:spPr>
          <a:xfrm>
            <a:off x="7198229" y="1723726"/>
            <a:ext cx="131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E1D6D9C-BE2B-4C29-A12E-5786E3A7C379}"/>
              </a:ext>
            </a:extLst>
          </p:cNvPr>
          <p:cNvSpPr txBox="1"/>
          <p:nvPr/>
        </p:nvSpPr>
        <p:spPr>
          <a:xfrm>
            <a:off x="7369327" y="1366893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9DAD88-BD8B-4A81-8C20-9922071D1BA5}"/>
              </a:ext>
            </a:extLst>
          </p:cNvPr>
          <p:cNvSpPr txBox="1"/>
          <p:nvPr/>
        </p:nvSpPr>
        <p:spPr>
          <a:xfrm>
            <a:off x="9848630" y="1086443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Segmentation Map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078AD5C-F953-4111-A735-261B384B0DD9}"/>
              </a:ext>
            </a:extLst>
          </p:cNvPr>
          <p:cNvGrpSpPr/>
          <p:nvPr/>
        </p:nvGrpSpPr>
        <p:grpSpPr>
          <a:xfrm>
            <a:off x="5577050" y="4077071"/>
            <a:ext cx="1165023" cy="2374381"/>
            <a:chOff x="5655246" y="3800058"/>
            <a:chExt cx="1165023" cy="2374381"/>
          </a:xfrm>
        </p:grpSpPr>
        <p:sp>
          <p:nvSpPr>
            <p:cNvPr id="41" name="立方体 40">
              <a:extLst>
                <a:ext uri="{FF2B5EF4-FFF2-40B4-BE49-F238E27FC236}">
                  <a16:creationId xmlns:a16="http://schemas.microsoft.com/office/drawing/2014/main" id="{578EB0BC-94CE-491C-845F-09BD4886E844}"/>
                </a:ext>
              </a:extLst>
            </p:cNvPr>
            <p:cNvSpPr/>
            <p:nvPr/>
          </p:nvSpPr>
          <p:spPr>
            <a:xfrm>
              <a:off x="5655246" y="3800058"/>
              <a:ext cx="1165023" cy="1995411"/>
            </a:xfrm>
            <a:prstGeom prst="cube">
              <a:avLst>
                <a:gd name="adj" fmla="val 535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1CE6ED-0807-4257-951F-F3DA61A5A54D}"/>
                </a:ext>
              </a:extLst>
            </p:cNvPr>
            <p:cNvSpPr txBox="1"/>
            <p:nvPr/>
          </p:nvSpPr>
          <p:spPr>
            <a:xfrm>
              <a:off x="5773053" y="58051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D7AB52B-D6EA-4EF3-AE2B-4DC3C8BED3A2}"/>
                </a:ext>
              </a:extLst>
            </p:cNvPr>
            <p:cNvSpPr txBox="1"/>
            <p:nvPr/>
          </p:nvSpPr>
          <p:spPr>
            <a:xfrm>
              <a:off x="5886379" y="491597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DD82CAE-7AE7-4290-ADDB-E853CF8E4492}"/>
                </a:ext>
              </a:extLst>
            </p:cNvPr>
            <p:cNvSpPr txBox="1"/>
            <p:nvPr/>
          </p:nvSpPr>
          <p:spPr>
            <a:xfrm>
              <a:off x="6414822" y="541153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2EB197E-E5DD-4219-967F-FDF0F08183BE}"/>
              </a:ext>
            </a:extLst>
          </p:cNvPr>
          <p:cNvCxnSpPr>
            <a:cxnSpLocks/>
          </p:cNvCxnSpPr>
          <p:nvPr/>
        </p:nvCxnSpPr>
        <p:spPr>
          <a:xfrm>
            <a:off x="6432902" y="2569431"/>
            <a:ext cx="0" cy="121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950E61A-DCCF-40CB-A09C-1384C462E34E}"/>
              </a:ext>
            </a:extLst>
          </p:cNvPr>
          <p:cNvCxnSpPr>
            <a:cxnSpLocks/>
          </p:cNvCxnSpPr>
          <p:nvPr/>
        </p:nvCxnSpPr>
        <p:spPr>
          <a:xfrm flipV="1">
            <a:off x="1189608" y="2270022"/>
            <a:ext cx="1" cy="165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3C588B4-C329-4ED8-9FA5-4C6A84146848}"/>
              </a:ext>
            </a:extLst>
          </p:cNvPr>
          <p:cNvSpPr txBox="1"/>
          <p:nvPr/>
        </p:nvSpPr>
        <p:spPr>
          <a:xfrm>
            <a:off x="1272078" y="2780930"/>
            <a:ext cx="241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pix2pix: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make lidar points denser 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by translation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96F771-F6C7-4CB1-BFC2-343E83134A70}"/>
              </a:ext>
            </a:extLst>
          </p:cNvPr>
          <p:cNvSpPr txBox="1"/>
          <p:nvPr/>
        </p:nvSpPr>
        <p:spPr>
          <a:xfrm>
            <a:off x="733767" y="5780862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B8DE7F6-CF13-4462-B24D-CF84EA341EC3}"/>
              </a:ext>
            </a:extLst>
          </p:cNvPr>
          <p:cNvSpPr txBox="1"/>
          <p:nvPr/>
        </p:nvSpPr>
        <p:spPr>
          <a:xfrm>
            <a:off x="6430102" y="293423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sparse fusion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91F0E5F-B431-4A0D-9D18-21813C3F186B}"/>
              </a:ext>
            </a:extLst>
          </p:cNvPr>
          <p:cNvCxnSpPr>
            <a:cxnSpLocks/>
          </p:cNvCxnSpPr>
          <p:nvPr/>
        </p:nvCxnSpPr>
        <p:spPr>
          <a:xfrm>
            <a:off x="6904190" y="4828986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5C72B6B5-8507-4BAB-9EA1-A395F440D22E}"/>
              </a:ext>
            </a:extLst>
          </p:cNvPr>
          <p:cNvSpPr txBox="1"/>
          <p:nvPr/>
        </p:nvSpPr>
        <p:spPr>
          <a:xfrm>
            <a:off x="6974660" y="420778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Backbone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36AF4A4-C019-46DE-8895-A73EB26BF85C}"/>
              </a:ext>
            </a:extLst>
          </p:cNvPr>
          <p:cNvCxnSpPr>
            <a:cxnSpLocks/>
          </p:cNvCxnSpPr>
          <p:nvPr/>
        </p:nvCxnSpPr>
        <p:spPr>
          <a:xfrm>
            <a:off x="8303481" y="4828731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E82AD7B1-42B7-435E-AE6F-0FAD124EB30D}"/>
              </a:ext>
            </a:extLst>
          </p:cNvPr>
          <p:cNvSpPr txBox="1"/>
          <p:nvPr/>
        </p:nvSpPr>
        <p:spPr>
          <a:xfrm>
            <a:off x="8152584" y="4413488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detection head</a:t>
            </a:r>
          </a:p>
        </p:txBody>
      </p:sp>
      <p:sp>
        <p:nvSpPr>
          <p:cNvPr id="68" name="立方体 67">
            <a:extLst>
              <a:ext uri="{FF2B5EF4-FFF2-40B4-BE49-F238E27FC236}">
                <a16:creationId xmlns:a16="http://schemas.microsoft.com/office/drawing/2014/main" id="{EDA1EC5A-17C8-419B-BA12-A5242FF2EE6E}"/>
              </a:ext>
            </a:extLst>
          </p:cNvPr>
          <p:cNvSpPr/>
          <p:nvPr/>
        </p:nvSpPr>
        <p:spPr>
          <a:xfrm>
            <a:off x="10047228" y="3006035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D2D4CA2B-191A-43D2-BE58-0C9540FD111D}"/>
              </a:ext>
            </a:extLst>
          </p:cNvPr>
          <p:cNvSpPr/>
          <p:nvPr/>
        </p:nvSpPr>
        <p:spPr>
          <a:xfrm>
            <a:off x="4088532" y="5256517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D131B3C-2C02-46BE-B098-B28DA5BEB11C}"/>
              </a:ext>
            </a:extLst>
          </p:cNvPr>
          <p:cNvSpPr txBox="1"/>
          <p:nvPr/>
        </p:nvSpPr>
        <p:spPr>
          <a:xfrm>
            <a:off x="3345319" y="57509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46CDC41-6872-42E2-8C38-4C1DA05822BA}"/>
              </a:ext>
            </a:extLst>
          </p:cNvPr>
          <p:cNvSpPr txBox="1"/>
          <p:nvPr/>
        </p:nvSpPr>
        <p:spPr>
          <a:xfrm>
            <a:off x="3756815" y="6174439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立方体 76">
            <a:extLst>
              <a:ext uri="{FF2B5EF4-FFF2-40B4-BE49-F238E27FC236}">
                <a16:creationId xmlns:a16="http://schemas.microsoft.com/office/drawing/2014/main" id="{705831AA-A900-4B83-A4F4-36ED462FCD33}"/>
              </a:ext>
            </a:extLst>
          </p:cNvPr>
          <p:cNvSpPr/>
          <p:nvPr/>
        </p:nvSpPr>
        <p:spPr>
          <a:xfrm>
            <a:off x="10047228" y="4142642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立方体 78">
            <a:extLst>
              <a:ext uri="{FF2B5EF4-FFF2-40B4-BE49-F238E27FC236}">
                <a16:creationId xmlns:a16="http://schemas.microsoft.com/office/drawing/2014/main" id="{FE47E66E-BAC0-4963-A42B-A751260501BA}"/>
              </a:ext>
            </a:extLst>
          </p:cNvPr>
          <p:cNvSpPr/>
          <p:nvPr/>
        </p:nvSpPr>
        <p:spPr>
          <a:xfrm>
            <a:off x="10047228" y="5263361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CA54690-DD15-4B78-8910-39071A350AF6}"/>
              </a:ext>
            </a:extLst>
          </p:cNvPr>
          <p:cNvSpPr txBox="1"/>
          <p:nvPr/>
        </p:nvSpPr>
        <p:spPr>
          <a:xfrm>
            <a:off x="10559698" y="335296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E7BC91E-15EE-4551-A5EF-3E8F54E3B978}"/>
              </a:ext>
            </a:extLst>
          </p:cNvPr>
          <p:cNvSpPr txBox="1"/>
          <p:nvPr/>
        </p:nvSpPr>
        <p:spPr>
          <a:xfrm>
            <a:off x="10563324" y="4490387"/>
            <a:ext cx="154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2AB667A-0951-472C-9354-55C9E85AC42C}"/>
              </a:ext>
            </a:extLst>
          </p:cNvPr>
          <p:cNvSpPr txBox="1"/>
          <p:nvPr/>
        </p:nvSpPr>
        <p:spPr>
          <a:xfrm>
            <a:off x="10563324" y="5534641"/>
            <a:ext cx="1549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25604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13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Contrast_usa_v0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62294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8" y="168104"/>
            <a:ext cx="6086189" cy="32102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857164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*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=0.1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857164" cy="1222899"/>
              </a:xfrm>
              <a:prstGeom prst="rect">
                <a:avLst/>
              </a:prstGeom>
              <a:blipFill>
                <a:blip r:embed="rId5"/>
                <a:stretch>
                  <a:fillRect l="-1129" t="-2488" b="-4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81948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387424"/>
              </p:ext>
            </p:extLst>
          </p:nvPr>
        </p:nvGraphicFramePr>
        <p:xfrm>
          <a:off x="204185" y="683824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using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3414908"/>
            <a:ext cx="8102502" cy="27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58F9CB-A10D-4F50-A502-658DD1171464}"/>
              </a:ext>
            </a:extLst>
          </p:cNvPr>
          <p:cNvSpPr txBox="1"/>
          <p:nvPr/>
        </p:nvSpPr>
        <p:spPr>
          <a:xfrm>
            <a:off x="177554" y="239697"/>
            <a:ext cx="10169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Some old baselines; Abandoned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Up to now, adversarial methods don’t work with multi tasks(3D Semseg + 3D detection)</a:t>
            </a:r>
          </a:p>
        </p:txBody>
      </p:sp>
    </p:spTree>
    <p:extLst>
      <p:ext uri="{BB962C8B-B14F-4D97-AF65-F5344CB8AC3E}">
        <p14:creationId xmlns:p14="http://schemas.microsoft.com/office/powerpoint/2010/main" val="4127461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597EC34-2E79-44AB-847A-182C23AD7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62189"/>
              </p:ext>
            </p:extLst>
          </p:nvPr>
        </p:nvGraphicFramePr>
        <p:xfrm>
          <a:off x="0" y="0"/>
          <a:ext cx="6098960" cy="20983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26248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8073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3634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35837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 dataset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Sng/sng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Night/night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43.67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42.24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68.42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52.53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40.73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0E646307-E5A6-4054-9140-96E73F87E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74481"/>
              </p:ext>
            </p:extLst>
          </p:nvPr>
        </p:nvGraphicFramePr>
        <p:xfrm>
          <a:off x="6096000" y="3054206"/>
          <a:ext cx="5057314" cy="19385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356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995351609"/>
                    </a:ext>
                  </a:extLst>
                </a:gridCol>
              </a:tblGrid>
              <a:tr h="35837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Adversarial(Discriminate on the last img feature 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70879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59.65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46.26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26DBE5C9-545B-4533-958B-6AF272A8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97811"/>
              </p:ext>
            </p:extLst>
          </p:nvPr>
        </p:nvGraphicFramePr>
        <p:xfrm>
          <a:off x="6096000" y="0"/>
          <a:ext cx="6391922" cy="27371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282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784445">
                  <a:extLst>
                    <a:ext uri="{9D8B030D-6E8A-4147-A177-3AD203B41FA5}">
                      <a16:colId xmlns:a16="http://schemas.microsoft.com/office/drawing/2014/main" val="283102953"/>
                    </a:ext>
                  </a:extLst>
                </a:gridCol>
                <a:gridCol w="787053">
                  <a:extLst>
                    <a:ext uri="{9D8B030D-6E8A-4147-A177-3AD203B41FA5}">
                      <a16:colId xmlns:a16="http://schemas.microsoft.com/office/drawing/2014/main" val="632154379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491940775"/>
                    </a:ext>
                  </a:extLst>
                </a:gridCol>
                <a:gridCol w="74572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893638024"/>
                    </a:ext>
                  </a:extLst>
                </a:gridCol>
                <a:gridCol w="64627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658740">
                  <a:extLst>
                    <a:ext uri="{9D8B030D-6E8A-4147-A177-3AD203B41FA5}">
                      <a16:colId xmlns:a16="http://schemas.microsoft.com/office/drawing/2014/main" val="1645254241"/>
                    </a:ext>
                  </a:extLst>
                </a:gridCol>
              </a:tblGrid>
              <a:tr h="358377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Mutli-task fusion; det supervise seg(Usa/Sng)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loss weight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ignore background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23853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27.97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27.36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39.15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58.84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59.82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19.98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32.61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44.56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51.89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43.20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1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D9CAD2F6-226C-4758-9599-4B1A6517C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17513"/>
              </p:ext>
            </p:extLst>
          </p:nvPr>
        </p:nvGraphicFramePr>
        <p:xfrm>
          <a:off x="88777" y="62718"/>
          <a:ext cx="6954819" cy="20829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1918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279527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1904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070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7363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121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67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193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11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72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BE398EB7-3FC3-40DB-94E7-D5C4EA28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765239"/>
              </p:ext>
            </p:extLst>
          </p:nvPr>
        </p:nvGraphicFramePr>
        <p:xfrm>
          <a:off x="150921" y="2503551"/>
          <a:ext cx="6773662" cy="21911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2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D2B464C-BA33-4CBB-A54B-BD934ECE1872}"/>
              </a:ext>
            </a:extLst>
          </p:cNvPr>
          <p:cNvSpPr txBox="1"/>
          <p:nvPr/>
        </p:nvSpPr>
        <p:spPr>
          <a:xfrm>
            <a:off x="3537752" y="4356136"/>
            <a:ext cx="335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Fusion; with 2D aug &amp; class_weights</a:t>
            </a:r>
            <a:endParaRPr lang="zh-CN" altLang="en-US" sz="1600"/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653617B7-AC04-4D7D-8665-838089A45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62327"/>
              </p:ext>
            </p:extLst>
          </p:nvPr>
        </p:nvGraphicFramePr>
        <p:xfrm>
          <a:off x="150922" y="4801271"/>
          <a:ext cx="6773663" cy="19280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3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4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3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21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124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15FCCB-3320-4550-9008-10EB6A2C8A08}"/>
              </a:ext>
            </a:extLst>
          </p:cNvPr>
          <p:cNvSpPr txBox="1"/>
          <p:nvPr/>
        </p:nvSpPr>
        <p:spPr>
          <a:xfrm>
            <a:off x="3537752" y="6377998"/>
            <a:ext cx="356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Separate; with 2D aug &amp; class_weights</a:t>
            </a:r>
            <a:endParaRPr lang="zh-CN" altLang="en-US" sz="1600"/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E0F0C450-20AE-4095-BFF6-8099C926D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78736"/>
              </p:ext>
            </p:extLst>
          </p:nvPr>
        </p:nvGraphicFramePr>
        <p:xfrm>
          <a:off x="7212183" y="94290"/>
          <a:ext cx="6361442" cy="20198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5859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70359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389439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6228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073498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421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021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5E5163B-FADE-4C24-8919-F5FB9DE81848}"/>
              </a:ext>
            </a:extLst>
          </p:cNvPr>
          <p:cNvSpPr txBox="1"/>
          <p:nvPr/>
        </p:nvSpPr>
        <p:spPr>
          <a:xfrm>
            <a:off x="9469925" y="2175075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xMuda: KLdiv + target</a:t>
            </a:r>
            <a:endParaRPr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971FF3-A1F0-4750-A7BB-3ADACE67728C}"/>
              </a:ext>
            </a:extLst>
          </p:cNvPr>
          <p:cNvSpPr txBox="1"/>
          <p:nvPr/>
        </p:nvSpPr>
        <p:spPr>
          <a:xfrm>
            <a:off x="1573795" y="18833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baseline</a:t>
            </a:r>
            <a:endParaRPr lang="zh-CN" altLang="en-US" b="1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916113A-DF62-4670-9437-6211A7067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7212183" y="2488881"/>
            <a:ext cx="6520371" cy="22204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5D799B-5298-4964-9C83-977F89FE58B2}"/>
              </a:ext>
            </a:extLst>
          </p:cNvPr>
          <p:cNvSpPr txBox="1"/>
          <p:nvPr/>
        </p:nvSpPr>
        <p:spPr>
          <a:xfrm>
            <a:off x="9875775" y="461660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49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75F245-43DA-4B8B-89FE-90F85E69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8" y="133570"/>
            <a:ext cx="8200000" cy="1847619"/>
          </a:xfrm>
          <a:prstGeom prst="rect">
            <a:avLst/>
          </a:prstGeom>
        </p:spPr>
      </p:pic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C8B9275-0F2B-4724-989C-EDE8C39B70CF}"/>
              </a:ext>
            </a:extLst>
          </p:cNvPr>
          <p:cNvSpPr/>
          <p:nvPr/>
        </p:nvSpPr>
        <p:spPr>
          <a:xfrm>
            <a:off x="2753039" y="5755232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74535-B21E-4D91-9D61-7BF190B4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46" y="4251653"/>
            <a:ext cx="2069261" cy="126202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7A72678-3F11-4877-BD9F-98112502C651}"/>
              </a:ext>
            </a:extLst>
          </p:cNvPr>
          <p:cNvCxnSpPr>
            <a:cxnSpLocks/>
          </p:cNvCxnSpPr>
          <p:nvPr/>
        </p:nvCxnSpPr>
        <p:spPr>
          <a:xfrm>
            <a:off x="2731427" y="5012125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529416D-3458-4C6F-ADB0-3AE38EC865FF}"/>
              </a:ext>
            </a:extLst>
          </p:cNvPr>
          <p:cNvSpPr txBox="1"/>
          <p:nvPr/>
        </p:nvSpPr>
        <p:spPr>
          <a:xfrm>
            <a:off x="2616643" y="4399044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D83DAB9D-08D1-4DE4-9165-AAA21F3471A4}"/>
              </a:ext>
            </a:extLst>
          </p:cNvPr>
          <p:cNvSpPr/>
          <p:nvPr/>
        </p:nvSpPr>
        <p:spPr>
          <a:xfrm>
            <a:off x="4757341" y="4501963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59D921-5FDA-4900-AA2B-60324E988D62}"/>
              </a:ext>
            </a:extLst>
          </p:cNvPr>
          <p:cNvSpPr txBox="1"/>
          <p:nvPr/>
        </p:nvSpPr>
        <p:spPr>
          <a:xfrm>
            <a:off x="4675543" y="4270200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C=64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FDFB19-3D28-40A3-91C8-9BA7FEFC9A21}"/>
              </a:ext>
            </a:extLst>
          </p:cNvPr>
          <p:cNvSpPr txBox="1"/>
          <p:nvPr/>
        </p:nvSpPr>
        <p:spPr>
          <a:xfrm>
            <a:off x="4689691" y="496176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13B62-C8C1-423D-BBA8-F39FF7A2A23F}"/>
              </a:ext>
            </a:extLst>
          </p:cNvPr>
          <p:cNvSpPr txBox="1"/>
          <p:nvPr/>
        </p:nvSpPr>
        <p:spPr>
          <a:xfrm>
            <a:off x="5110833" y="54305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3E5C76-3EE5-4CDE-BB0D-3DBDB7F45F8E}"/>
              </a:ext>
            </a:extLst>
          </p:cNvPr>
          <p:cNvSpPr txBox="1"/>
          <p:nvPr/>
        </p:nvSpPr>
        <p:spPr>
          <a:xfrm>
            <a:off x="653934" y="5584466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EF90B105-40D8-4746-B8ED-420FBF4AD456}"/>
              </a:ext>
            </a:extLst>
          </p:cNvPr>
          <p:cNvSpPr/>
          <p:nvPr/>
        </p:nvSpPr>
        <p:spPr>
          <a:xfrm>
            <a:off x="3431584" y="5262399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C3228C-5ABC-4D34-A359-160B3B4F9A40}"/>
              </a:ext>
            </a:extLst>
          </p:cNvPr>
          <p:cNvSpPr txBox="1"/>
          <p:nvPr/>
        </p:nvSpPr>
        <p:spPr>
          <a:xfrm>
            <a:off x="3065057" y="612169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E716D0-8C0D-4ADA-95AB-0B6647072627}"/>
              </a:ext>
            </a:extLst>
          </p:cNvPr>
          <p:cNvSpPr txBox="1"/>
          <p:nvPr/>
        </p:nvSpPr>
        <p:spPr>
          <a:xfrm>
            <a:off x="3879684" y="58424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459F3F-0BF6-49F1-B1D1-B20BFFB58D87}"/>
              </a:ext>
            </a:extLst>
          </p:cNvPr>
          <p:cNvGrpSpPr/>
          <p:nvPr/>
        </p:nvGrpSpPr>
        <p:grpSpPr>
          <a:xfrm>
            <a:off x="9966671" y="2425394"/>
            <a:ext cx="716863" cy="1693496"/>
            <a:chOff x="6594911" y="4111928"/>
            <a:chExt cx="1162271" cy="1693496"/>
          </a:xfrm>
        </p:grpSpPr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F5EB4AAF-5A10-48C6-AC7B-74C3B44C6542}"/>
                </a:ext>
              </a:extLst>
            </p:cNvPr>
            <p:cNvCxnSpPr/>
            <p:nvPr/>
          </p:nvCxnSpPr>
          <p:spPr>
            <a:xfrm>
              <a:off x="6600739" y="4972456"/>
              <a:ext cx="1147565" cy="8329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E268B331-F393-4D6F-AA7F-0059BC573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789" y="4111928"/>
              <a:ext cx="1153393" cy="848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ACB73C4-D1F7-4C89-9CFC-EA6991A3FC54}"/>
                </a:ext>
              </a:extLst>
            </p:cNvPr>
            <p:cNvCxnSpPr/>
            <p:nvPr/>
          </p:nvCxnSpPr>
          <p:spPr>
            <a:xfrm>
              <a:off x="6594911" y="4968905"/>
              <a:ext cx="1153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立方体 32">
            <a:extLst>
              <a:ext uri="{FF2B5EF4-FFF2-40B4-BE49-F238E27FC236}">
                <a16:creationId xmlns:a16="http://schemas.microsoft.com/office/drawing/2014/main" id="{06F4CF41-27EA-4B37-9D74-03DF33F38874}"/>
              </a:ext>
            </a:extLst>
          </p:cNvPr>
          <p:cNvSpPr/>
          <p:nvPr/>
        </p:nvSpPr>
        <p:spPr>
          <a:xfrm>
            <a:off x="8800229" y="2965132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>
            <a:extLst>
              <a:ext uri="{FF2B5EF4-FFF2-40B4-BE49-F238E27FC236}">
                <a16:creationId xmlns:a16="http://schemas.microsoft.com/office/drawing/2014/main" id="{22CF00E8-2A2A-46F2-A6FC-637909A358B8}"/>
              </a:ext>
            </a:extLst>
          </p:cNvPr>
          <p:cNvSpPr/>
          <p:nvPr/>
        </p:nvSpPr>
        <p:spPr>
          <a:xfrm>
            <a:off x="8815922" y="3841787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立方体 36">
            <a:extLst>
              <a:ext uri="{FF2B5EF4-FFF2-40B4-BE49-F238E27FC236}">
                <a16:creationId xmlns:a16="http://schemas.microsoft.com/office/drawing/2014/main" id="{3D3F4057-CCE4-4745-9DAB-0EE3AE8FD4E4}"/>
              </a:ext>
            </a:extLst>
          </p:cNvPr>
          <p:cNvSpPr/>
          <p:nvPr/>
        </p:nvSpPr>
        <p:spPr>
          <a:xfrm>
            <a:off x="8800229" y="4583666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立方体 38">
            <a:extLst>
              <a:ext uri="{FF2B5EF4-FFF2-40B4-BE49-F238E27FC236}">
                <a16:creationId xmlns:a16="http://schemas.microsoft.com/office/drawing/2014/main" id="{A2703DC5-C0B1-433A-B691-9601C8C4DED1}"/>
              </a:ext>
            </a:extLst>
          </p:cNvPr>
          <p:cNvSpPr/>
          <p:nvPr/>
        </p:nvSpPr>
        <p:spPr>
          <a:xfrm>
            <a:off x="6013195" y="4768676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>
            <a:extLst>
              <a:ext uri="{FF2B5EF4-FFF2-40B4-BE49-F238E27FC236}">
                <a16:creationId xmlns:a16="http://schemas.microsoft.com/office/drawing/2014/main" id="{5BEDA854-82FE-42E6-9915-69F6ABF1452F}"/>
              </a:ext>
            </a:extLst>
          </p:cNvPr>
          <p:cNvSpPr/>
          <p:nvPr/>
        </p:nvSpPr>
        <p:spPr>
          <a:xfrm>
            <a:off x="6905602" y="4940139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立方体 42">
            <a:extLst>
              <a:ext uri="{FF2B5EF4-FFF2-40B4-BE49-F238E27FC236}">
                <a16:creationId xmlns:a16="http://schemas.microsoft.com/office/drawing/2014/main" id="{19EF483E-D36F-4B0B-9FA7-6259B6C9F9C5}"/>
              </a:ext>
            </a:extLst>
          </p:cNvPr>
          <p:cNvSpPr/>
          <p:nvPr/>
        </p:nvSpPr>
        <p:spPr>
          <a:xfrm>
            <a:off x="7564989" y="5076153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7F4500-9EF0-41F5-94D2-1AEA7DA0716C}"/>
              </a:ext>
            </a:extLst>
          </p:cNvPr>
          <p:cNvSpPr txBox="1"/>
          <p:nvPr/>
        </p:nvSpPr>
        <p:spPr>
          <a:xfrm>
            <a:off x="5936950" y="503417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3DD314-358E-48AB-932B-D783E846BB37}"/>
              </a:ext>
            </a:extLst>
          </p:cNvPr>
          <p:cNvSpPr txBox="1"/>
          <p:nvPr/>
        </p:nvSpPr>
        <p:spPr>
          <a:xfrm>
            <a:off x="6224189" y="5414751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7E2AC99-6846-4CD1-AF2A-EC444D5B3D94}"/>
              </a:ext>
            </a:extLst>
          </p:cNvPr>
          <p:cNvSpPr txBox="1"/>
          <p:nvPr/>
        </p:nvSpPr>
        <p:spPr>
          <a:xfrm>
            <a:off x="7003952" y="5421464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0345EB3-BFE8-4B4D-A4C8-6B69B28B6AFF}"/>
              </a:ext>
            </a:extLst>
          </p:cNvPr>
          <p:cNvSpPr txBox="1"/>
          <p:nvPr/>
        </p:nvSpPr>
        <p:spPr>
          <a:xfrm>
            <a:off x="7638923" y="5414750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B80905-94FC-4BB6-94A1-456617B4A1E2}"/>
              </a:ext>
            </a:extLst>
          </p:cNvPr>
          <p:cNvSpPr txBox="1"/>
          <p:nvPr/>
        </p:nvSpPr>
        <p:spPr>
          <a:xfrm>
            <a:off x="6858329" y="511368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4A13163-903F-4788-85CB-541FC4FD6070}"/>
              </a:ext>
            </a:extLst>
          </p:cNvPr>
          <p:cNvSpPr txBox="1"/>
          <p:nvPr/>
        </p:nvSpPr>
        <p:spPr>
          <a:xfrm>
            <a:off x="7523314" y="514055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16E0ECB-D2BD-498A-B2BE-1DD6C6E9B14C}"/>
              </a:ext>
            </a:extLst>
          </p:cNvPr>
          <p:cNvSpPr txBox="1"/>
          <p:nvPr/>
        </p:nvSpPr>
        <p:spPr>
          <a:xfrm>
            <a:off x="122426" y="3678206"/>
            <a:ext cx="3469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point_cloud_range = [-50, 0, -5, 50, 50, 3]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voxel_size = [0.25, 0.25, 8]</a:t>
            </a: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223FFA2-8ABC-40D5-88A9-4EA4AFF940F8}"/>
              </a:ext>
            </a:extLst>
          </p:cNvPr>
          <p:cNvCxnSpPr>
            <a:stCxn id="39" idx="0"/>
            <a:endCxn id="33" idx="2"/>
          </p:cNvCxnSpPr>
          <p:nvPr/>
        </p:nvCxnSpPr>
        <p:spPr>
          <a:xfrm rot="5400000" flipH="1" flipV="1">
            <a:off x="6993704" y="2962152"/>
            <a:ext cx="1411105" cy="22019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C34A65D7-2310-4953-93FE-C509101088FD}"/>
              </a:ext>
            </a:extLst>
          </p:cNvPr>
          <p:cNvCxnSpPr>
            <a:cxnSpLocks/>
            <a:stCxn id="41" idx="0"/>
            <a:endCxn id="35" idx="2"/>
          </p:cNvCxnSpPr>
          <p:nvPr/>
        </p:nvCxnSpPr>
        <p:spPr>
          <a:xfrm rot="5400000" flipH="1" flipV="1">
            <a:off x="7670944" y="3795161"/>
            <a:ext cx="809816" cy="1480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0514B077-8D76-4031-8EEB-ED8EE7E32057}"/>
              </a:ext>
            </a:extLst>
          </p:cNvPr>
          <p:cNvCxnSpPr>
            <a:cxnSpLocks/>
            <a:stCxn id="43" idx="0"/>
            <a:endCxn id="37" idx="2"/>
          </p:cNvCxnSpPr>
          <p:nvPr/>
        </p:nvCxnSpPr>
        <p:spPr>
          <a:xfrm rot="5400000" flipH="1" flipV="1">
            <a:off x="8191912" y="4467837"/>
            <a:ext cx="287303" cy="9293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7DBDAA2F-24D0-4580-96D0-29D97BEF6543}"/>
              </a:ext>
            </a:extLst>
          </p:cNvPr>
          <p:cNvSpPr txBox="1"/>
          <p:nvPr/>
        </p:nvSpPr>
        <p:spPr>
          <a:xfrm>
            <a:off x="7485432" y="3030135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04A588-95A8-4080-A912-380604AD436B}"/>
              </a:ext>
            </a:extLst>
          </p:cNvPr>
          <p:cNvSpPr txBox="1"/>
          <p:nvPr/>
        </p:nvSpPr>
        <p:spPr>
          <a:xfrm>
            <a:off x="7504085" y="383201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0B4502B-4752-4DAA-9CD2-EFC3E2238A45}"/>
              </a:ext>
            </a:extLst>
          </p:cNvPr>
          <p:cNvSpPr txBox="1"/>
          <p:nvPr/>
        </p:nvSpPr>
        <p:spPr>
          <a:xfrm>
            <a:off x="7540044" y="4515642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D3008BDF-BA5D-4820-BC55-6D141F8C330A}"/>
              </a:ext>
            </a:extLst>
          </p:cNvPr>
          <p:cNvSpPr/>
          <p:nvPr/>
        </p:nvSpPr>
        <p:spPr>
          <a:xfrm>
            <a:off x="10790322" y="2070968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01829B-89D6-4E40-8AF5-156D27EE2C0B}"/>
              </a:ext>
            </a:extLst>
          </p:cNvPr>
          <p:cNvSpPr txBox="1"/>
          <p:nvPr/>
        </p:nvSpPr>
        <p:spPr>
          <a:xfrm>
            <a:off x="10767283" y="2320981"/>
            <a:ext cx="104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2593EF7-D39F-4C74-9091-EF63264ABB6F}"/>
              </a:ext>
            </a:extLst>
          </p:cNvPr>
          <p:cNvCxnSpPr>
            <a:cxnSpLocks/>
          </p:cNvCxnSpPr>
          <p:nvPr/>
        </p:nvCxnSpPr>
        <p:spPr>
          <a:xfrm flipV="1">
            <a:off x="9106138" y="4370917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A502E8F-F32E-4CAC-8004-D26AA105324D}"/>
              </a:ext>
            </a:extLst>
          </p:cNvPr>
          <p:cNvCxnSpPr>
            <a:cxnSpLocks/>
          </p:cNvCxnSpPr>
          <p:nvPr/>
        </p:nvCxnSpPr>
        <p:spPr>
          <a:xfrm flipV="1">
            <a:off x="9204517" y="3621621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45A5C9F2-7587-4FC9-8ADF-208434173190}"/>
              </a:ext>
            </a:extLst>
          </p:cNvPr>
          <p:cNvSpPr txBox="1"/>
          <p:nvPr/>
        </p:nvSpPr>
        <p:spPr>
          <a:xfrm>
            <a:off x="9204517" y="3572947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6E68D97-4C06-4EF4-B580-E926AFA3D76C}"/>
              </a:ext>
            </a:extLst>
          </p:cNvPr>
          <p:cNvSpPr txBox="1"/>
          <p:nvPr/>
        </p:nvSpPr>
        <p:spPr>
          <a:xfrm>
            <a:off x="9150234" y="429691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8FCD6E9-D93B-4B92-85B1-C21A78DE0BDB}"/>
              </a:ext>
            </a:extLst>
          </p:cNvPr>
          <p:cNvSpPr txBox="1"/>
          <p:nvPr/>
        </p:nvSpPr>
        <p:spPr>
          <a:xfrm>
            <a:off x="8889550" y="3988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6B82FE9-AC52-4E42-9ACA-462A3C4E29DD}"/>
              </a:ext>
            </a:extLst>
          </p:cNvPr>
          <p:cNvSpPr txBox="1"/>
          <p:nvPr/>
        </p:nvSpPr>
        <p:spPr>
          <a:xfrm>
            <a:off x="8975117" y="32098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7" name="立方体 96">
            <a:extLst>
              <a:ext uri="{FF2B5EF4-FFF2-40B4-BE49-F238E27FC236}">
                <a16:creationId xmlns:a16="http://schemas.microsoft.com/office/drawing/2014/main" id="{1FCB77BA-8AF1-4A64-881C-A6DC4012B4D7}"/>
              </a:ext>
            </a:extLst>
          </p:cNvPr>
          <p:cNvSpPr/>
          <p:nvPr/>
        </p:nvSpPr>
        <p:spPr>
          <a:xfrm>
            <a:off x="10775205" y="2927551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立方体 98">
            <a:extLst>
              <a:ext uri="{FF2B5EF4-FFF2-40B4-BE49-F238E27FC236}">
                <a16:creationId xmlns:a16="http://schemas.microsoft.com/office/drawing/2014/main" id="{3DD831AA-EEB7-4219-BA83-1006924C6577}"/>
              </a:ext>
            </a:extLst>
          </p:cNvPr>
          <p:cNvSpPr/>
          <p:nvPr/>
        </p:nvSpPr>
        <p:spPr>
          <a:xfrm>
            <a:off x="10767283" y="3771914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0394FBA-89C3-414C-B460-6CB07A0611DD}"/>
              </a:ext>
            </a:extLst>
          </p:cNvPr>
          <p:cNvSpPr txBox="1"/>
          <p:nvPr/>
        </p:nvSpPr>
        <p:spPr>
          <a:xfrm>
            <a:off x="10723719" y="395311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153E8D4-AA27-4334-86DD-39247C72A75C}"/>
              </a:ext>
            </a:extLst>
          </p:cNvPr>
          <p:cNvSpPr txBox="1"/>
          <p:nvPr/>
        </p:nvSpPr>
        <p:spPr>
          <a:xfrm>
            <a:off x="10767283" y="309873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C944D1-421A-4FBC-AB27-1B4CDB9C8DF3}"/>
              </a:ext>
            </a:extLst>
          </p:cNvPr>
          <p:cNvSpPr txBox="1"/>
          <p:nvPr/>
        </p:nvSpPr>
        <p:spPr>
          <a:xfrm>
            <a:off x="11608497" y="2241079"/>
            <a:ext cx="4079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num_anchor_pre_class, H, W)</a:t>
            </a:r>
            <a:endParaRPr lang="zh-CN" altLang="en-US" sz="160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ED6D1F7-8510-4EE2-B3DC-A6DEABB33C8B}"/>
              </a:ext>
            </a:extLst>
          </p:cNvPr>
          <p:cNvSpPr txBox="1"/>
          <p:nvPr/>
        </p:nvSpPr>
        <p:spPr>
          <a:xfrm>
            <a:off x="11612201" y="312522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7, H, W)</a:t>
            </a:r>
            <a:endParaRPr lang="zh-CN" altLang="en-US" sz="160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D0C465D-2BD5-4382-981D-C2D4324A9940}"/>
              </a:ext>
            </a:extLst>
          </p:cNvPr>
          <p:cNvSpPr txBox="1"/>
          <p:nvPr/>
        </p:nvSpPr>
        <p:spPr>
          <a:xfrm>
            <a:off x="11612201" y="394690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2, H, W)</a:t>
            </a:r>
            <a:endParaRPr lang="zh-CN" altLang="en-US" sz="16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A3D3AE-8029-4034-B7BF-2C61EF63F37F}"/>
              </a:ext>
            </a:extLst>
          </p:cNvPr>
          <p:cNvSpPr/>
          <p:nvPr/>
        </p:nvSpPr>
        <p:spPr>
          <a:xfrm>
            <a:off x="11241737" y="3097966"/>
            <a:ext cx="67613" cy="1909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6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3E649D-DA87-46E8-9859-1C8608A7365F}"/>
              </a:ext>
            </a:extLst>
          </p:cNvPr>
          <p:cNvSpPr txBox="1"/>
          <p:nvPr/>
        </p:nvSpPr>
        <p:spPr>
          <a:xfrm>
            <a:off x="363985" y="38173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387757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3922645A-C1A9-46FE-B2F4-AB44DA04F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08778"/>
              </p:ext>
            </p:extLst>
          </p:nvPr>
        </p:nvGraphicFramePr>
        <p:xfrm>
          <a:off x="0" y="0"/>
          <a:ext cx="5992427" cy="25495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940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69281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2446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25748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</a:tblGrid>
              <a:tr h="358377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fusion(Usa-sng)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Multi-Task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Semseg(mIoU)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 Det(mAP)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98859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71F5AEB-8850-4CFC-8B6D-94AA73D4F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109"/>
            <a:ext cx="12192000" cy="31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3FF0CC7-DE82-4C81-9F0D-F5215180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69" y="76070"/>
            <a:ext cx="4447119" cy="3433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702640-846D-4A7B-8CEC-E68FEEB4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96" y="3436696"/>
            <a:ext cx="4457092" cy="3425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3F8752-9A28-47AE-B8D6-5680FB176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441696" cy="34332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473B53-CE08-47F6-AD72-1CCCF3159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" y="9243"/>
            <a:ext cx="4320091" cy="34197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930381-903C-4ADB-8FC3-6192DAB2B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563" y="2237173"/>
            <a:ext cx="4571590" cy="15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8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2662C6-490D-4716-91F4-60CE9722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96" y="2634257"/>
            <a:ext cx="4530668" cy="34922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9989BB-ADFC-42F5-8D55-90B1884A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3218"/>
            <a:ext cx="4441696" cy="34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5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6DA9B4-84CA-4A2D-8447-AA7B9B67B193}"/>
              </a:ext>
            </a:extLst>
          </p:cNvPr>
          <p:cNvSpPr txBox="1"/>
          <p:nvPr/>
        </p:nvSpPr>
        <p:spPr>
          <a:xfrm>
            <a:off x="417251" y="346229"/>
            <a:ext cx="7311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Use points inside 3D pred boxes to supervise 3D Semseg;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Doesn’t work regardless of ignore_background=True or False.</a:t>
            </a:r>
          </a:p>
        </p:txBody>
      </p:sp>
    </p:spTree>
    <p:extLst>
      <p:ext uri="{BB962C8B-B14F-4D97-AF65-F5344CB8AC3E}">
        <p14:creationId xmlns:p14="http://schemas.microsoft.com/office/powerpoint/2010/main" val="310806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F3F347-6FAF-4CA8-B077-658DB5B3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01" y="781882"/>
            <a:ext cx="4000500" cy="1714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A2FAA8-5CF8-499D-B7FB-FFBE75A6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6" y="2496382"/>
            <a:ext cx="4067175" cy="1581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9DF914-5BBF-4CCE-8405-B097DD6B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8" y="4077532"/>
            <a:ext cx="4048125" cy="1581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9105DD-5C6D-483E-81D7-9938E78F5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574" y="924757"/>
            <a:ext cx="3962400" cy="1571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390635-A600-4CCC-BFB2-90C99C3EF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74" y="2496382"/>
            <a:ext cx="3971925" cy="15906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8E0B54-BB3D-4D1A-9B55-9D6AE26AE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574" y="4068007"/>
            <a:ext cx="4048125" cy="15621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61F2808-CD55-4EF4-909C-62E286550470}"/>
              </a:ext>
            </a:extLst>
          </p:cNvPr>
          <p:cNvSpPr txBox="1"/>
          <p:nvPr/>
        </p:nvSpPr>
        <p:spPr>
          <a:xfrm>
            <a:off x="1461168" y="337352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Total: num_real_label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9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34B29F-C573-483A-8D16-619B6F33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5" y="739251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115335-FF34-4295-B236-5EB894A52D0B}"/>
              </a:ext>
            </a:extLst>
          </p:cNvPr>
          <p:cNvSpPr txBox="1"/>
          <p:nvPr/>
        </p:nvSpPr>
        <p:spPr>
          <a:xfrm>
            <a:off x="345905" y="369919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 usa: gt_seg vs pts in gt_box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FD542C-8221-4C68-A2AE-5338F438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5" y="3029876"/>
            <a:ext cx="3933825" cy="14668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7346E06-5A17-4393-AFB1-A78FE6D35028}"/>
              </a:ext>
            </a:extLst>
          </p:cNvPr>
          <p:cNvSpPr txBox="1"/>
          <p:nvPr/>
        </p:nvSpPr>
        <p:spPr>
          <a:xfrm>
            <a:off x="345905" y="2660544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fusion_usa_rep_new: baseline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32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8F112E-DA80-45DC-8AD4-DBE36E36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1" y="1253248"/>
            <a:ext cx="3990975" cy="31051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C92C65-A159-43FB-AC6A-EE2D697B9B7C}"/>
              </a:ext>
            </a:extLst>
          </p:cNvPr>
          <p:cNvSpPr txBox="1"/>
          <p:nvPr/>
        </p:nvSpPr>
        <p:spPr>
          <a:xfrm>
            <a:off x="460667" y="577049"/>
            <a:ext cx="4911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Baseline on target: pred_seg vs pts_in_pred_box</a:t>
            </a:r>
          </a:p>
          <a:p>
            <a:r>
              <a:rPr lang="en-US" altLang="zh-CN"/>
              <a:t> - src_task_loss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C50E6F-FEC2-40B9-A91F-B7672436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63" y="937503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810F43-EB8B-4169-A2CF-9C40989E7599}"/>
              </a:ext>
            </a:extLst>
          </p:cNvPr>
          <p:cNvSpPr txBox="1"/>
          <p:nvPr/>
        </p:nvSpPr>
        <p:spPr>
          <a:xfrm>
            <a:off x="5628119" y="577049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Source: pts_in_gt_box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DCAA0C-A86B-4FBD-8DE9-FED3BF341B93}"/>
              </a:ext>
            </a:extLst>
          </p:cNvPr>
          <p:cNvSpPr txBox="1"/>
          <p:nvPr/>
        </p:nvSpPr>
        <p:spPr>
          <a:xfrm>
            <a:off x="213753" y="19883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usa-sng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08AC01-F506-4F0E-A17C-0507514A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61" y="2766505"/>
            <a:ext cx="4571590" cy="15918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8B14A8-3A69-4C27-8835-82CC1C74A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8" y="5198847"/>
            <a:ext cx="3962953" cy="14765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F850F56-A502-4F6A-BD35-DEEF6AA7C3A8}"/>
              </a:ext>
            </a:extLst>
          </p:cNvPr>
          <p:cNvSpPr txBox="1"/>
          <p:nvPr/>
        </p:nvSpPr>
        <p:spPr>
          <a:xfrm>
            <a:off x="507500" y="4552516"/>
            <a:ext cx="567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Train_usa_test_sng:</a:t>
            </a:r>
          </a:p>
          <a:p>
            <a:r>
              <a:rPr lang="en-US" altLang="zh-CN"/>
              <a:t> -  src_task_loss+target_seg_loss_no_bg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30C0C3-1697-44B7-83C2-291490EB6D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360" b="82764"/>
          <a:stretch/>
        </p:blipFill>
        <p:spPr>
          <a:xfrm>
            <a:off x="4700217" y="5920497"/>
            <a:ext cx="1051918" cy="2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4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6B92FA-518F-4EC6-83D3-91591C4EC782}"/>
              </a:ext>
            </a:extLst>
          </p:cNvPr>
          <p:cNvSpPr txBox="1"/>
          <p:nvPr/>
        </p:nvSpPr>
        <p:spPr>
          <a:xfrm>
            <a:off x="627996" y="577049"/>
            <a:ext cx="11493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Det:[45.56, 47.10, 46.88, 39.27, 44.31, 42.49, 49.68, 47.73, 48.58, 49.48, 43.68, 50.71, 50.12, 50.76, 51.26, 50.26, 50.89, 50.55, 50.21]</a:t>
            </a:r>
          </a:p>
          <a:p>
            <a:r>
              <a:rPr lang="en-US" altLang="zh-CN" sz="1600"/>
              <a:t>Seg:[54.42, 57.09, 53.51, 35.79, 57.43, 54.98, 59.87, 56.13, 54.80, 58.67, 49.16, 58.43, 59.59, 59.99, 60.22, 59.68, 60.57, 60.39, 60.27]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180457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4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7CA69A-14BD-4CA1-9AD8-EA322736C457}"/>
              </a:ext>
            </a:extLst>
          </p:cNvPr>
          <p:cNvSpPr/>
          <p:nvPr/>
        </p:nvSpPr>
        <p:spPr>
          <a:xfrm>
            <a:off x="1429305" y="994299"/>
            <a:ext cx="2396971" cy="2396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9973414-8C04-458B-9B54-518BCA62368A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1429305" y="2192785"/>
            <a:ext cx="23969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39918E-D1CF-4C87-B9A9-6B8993C2D505}"/>
              </a:ext>
            </a:extLst>
          </p:cNvPr>
          <p:cNvCxnSpPr>
            <a:cxnSpLocks/>
          </p:cNvCxnSpPr>
          <p:nvPr/>
        </p:nvCxnSpPr>
        <p:spPr>
          <a:xfrm>
            <a:off x="1429305" y="532660"/>
            <a:ext cx="1171852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56055F6-631C-4A7D-ACA4-3536B738090E}"/>
              </a:ext>
            </a:extLst>
          </p:cNvPr>
          <p:cNvCxnSpPr>
            <a:cxnSpLocks/>
          </p:cNvCxnSpPr>
          <p:nvPr/>
        </p:nvCxnSpPr>
        <p:spPr>
          <a:xfrm flipH="1">
            <a:off x="2601157" y="532660"/>
            <a:ext cx="1225119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336FAB4-8B5F-401C-892C-0448F38B9335}"/>
              </a:ext>
            </a:extLst>
          </p:cNvPr>
          <p:cNvSpPr txBox="1"/>
          <p:nvPr/>
        </p:nvSpPr>
        <p:spPr>
          <a:xfrm>
            <a:off x="2343096" y="11514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91BF36-4D5A-4628-BF8E-B4464405DB9F}"/>
              </a:ext>
            </a:extLst>
          </p:cNvPr>
          <p:cNvSpPr txBox="1"/>
          <p:nvPr/>
        </p:nvSpPr>
        <p:spPr>
          <a:xfrm>
            <a:off x="4483403" y="115142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200, 400</a:t>
            </a:r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68CA4ED1-A2D4-4D7C-A1B9-E2FC1119CE51}"/>
              </a:ext>
            </a:extLst>
          </p:cNvPr>
          <p:cNvSpPr/>
          <p:nvPr/>
        </p:nvSpPr>
        <p:spPr>
          <a:xfrm>
            <a:off x="5251530" y="4089136"/>
            <a:ext cx="1458306" cy="914324"/>
          </a:xfrm>
          <a:prstGeom prst="cube">
            <a:avLst>
              <a:gd name="adj" fmla="val 211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370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07666A-250C-47DF-A88C-56442C09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33333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36C2D9-EB3D-44DC-9E10-1DDA4A81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47" y="316520"/>
            <a:ext cx="4485714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3D0049-01AF-4759-BB13-DBB6D740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3385"/>
            <a:ext cx="8209524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1B22BF-BC56-4516-BD0E-E7DCB6EB3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647" y="3746242"/>
            <a:ext cx="4428571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27EF8D-442D-460C-8C69-AECD2615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856"/>
            <a:ext cx="854285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738FC-B96F-4ADA-8193-539CCE68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73" y="893284"/>
            <a:ext cx="4647619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F6D3EC-01FA-4EAB-9ED1-5152D4FE2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3613"/>
            <a:ext cx="8419048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20D0A7-56AA-41AF-8EE9-AA3107032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273" y="3920855"/>
            <a:ext cx="4580952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9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5BA83B-E1F2-4E6D-8AFC-EA60721E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574"/>
            <a:ext cx="8895238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62FCF5-2522-430C-B729-6AE6C397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7669"/>
            <a:ext cx="4438095" cy="1904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BAB861-BFFC-496F-87C3-C720FD01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2863"/>
            <a:ext cx="79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F6F63A-B047-4C87-BEE3-AB512C3C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49905"/>
            <a:ext cx="4676190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67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F4716D-E347-47CF-8323-C4A97F64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693"/>
            <a:ext cx="7971428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C70500-1DED-427C-808F-5B922D35D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68" y="862174"/>
            <a:ext cx="4466667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3083D4-3819-47E5-BB4F-B265E735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878"/>
            <a:ext cx="8009524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A527C4-A222-4B83-9AC6-A88051943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068" y="4129159"/>
            <a:ext cx="4485714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04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C64A81-FABD-476D-9F44-BA84CB94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49"/>
            <a:ext cx="8028571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BF3E0B-C5F5-4E10-B6F5-DF26A51A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62" y="960475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9C824-C965-42DC-9D5E-ECD7348D4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272"/>
            <a:ext cx="8123809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40D8FA-57BF-4E57-B9B2-6C6040CF5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27032"/>
            <a:ext cx="4495238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0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342147-B030-4452-A1B3-BFEB1179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850"/>
            <a:ext cx="7942857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E0F67E-58C9-41FB-9651-EFBBB200B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2516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86EE63-D726-4645-AA5F-45C8484D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8817"/>
            <a:ext cx="8180952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FCB314-3292-415C-9BE3-7D933FF7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285" y="4065484"/>
            <a:ext cx="4514286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19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A396C9-F8C1-4135-A319-C7E71300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554"/>
            <a:ext cx="8228571" cy="2742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33905-9741-42C6-891E-723AE964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90" y="1166839"/>
            <a:ext cx="4457143" cy="19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783322-564A-481C-898D-6202674D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654"/>
            <a:ext cx="802857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FF7422-D2EE-4D88-9EB3-5D124554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71" y="4257827"/>
            <a:ext cx="450476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D756E3-C785-4264-BD20-FE54B96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223"/>
            <a:ext cx="8028571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BB1667-589A-49F1-BA61-33AB8B40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737"/>
            <a:ext cx="8076190" cy="27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03038-FE1A-4FD2-847E-CACF5910E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137" y="3429000"/>
            <a:ext cx="4438095" cy="18952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84CCE1-E13B-4B26-BD2D-9F37AC960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137" y="595667"/>
            <a:ext cx="4523809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63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7E5F49-6944-4AE9-AAF7-FCD44CEA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71"/>
            <a:ext cx="8380952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ED8E14-BFFF-4313-86F8-FCF9A26B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49" y="1105190"/>
            <a:ext cx="4495238" cy="18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E0BD24-6527-4F68-A271-FDFD47BD8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4906"/>
            <a:ext cx="810476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8DE837-DB26-41AC-9413-1F6C9C094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049" y="4045142"/>
            <a:ext cx="4476190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9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760E63-D592-4186-82D6-8D6681068489}"/>
              </a:ext>
            </a:extLst>
          </p:cNvPr>
          <p:cNvSpPr txBox="1"/>
          <p:nvPr/>
        </p:nvSpPr>
        <p:spPr>
          <a:xfrm>
            <a:off x="150921" y="932156"/>
            <a:ext cx="10936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Seg:[42.79, 41.23, 41.07, 43.18, 40.86, 44.47, 45.13, 41.12, 40.57, 43.80, 45.09, 45.50, 45.66, 45.70, 45.16, 45.58, 45.09, 45.45]</a:t>
            </a:r>
          </a:p>
          <a:p>
            <a:r>
              <a:rPr lang="en-US" altLang="zh-CN" sz="1600"/>
              <a:t>Det:[45.69, 43.37, 41.17, 46.89, 45.11, 53.15, 47.38, 50.23, 48.75, 49.15, 49.85, 48.08, 48.96, 49.60, 51.00, 51.65, 51.56, 51.97]</a:t>
            </a:r>
            <a:endParaRPr lang="zh-CN" altLang="en-US" sz="16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3C30B6-2A74-48C4-9933-833931ECC0AD}"/>
              </a:ext>
            </a:extLst>
          </p:cNvPr>
          <p:cNvSpPr txBox="1"/>
          <p:nvPr/>
        </p:nvSpPr>
        <p:spPr>
          <a:xfrm>
            <a:off x="506027" y="40837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[19, 36]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8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493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194722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385616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3)</a:t>
            </a:r>
            <a:endParaRPr lang="zh-CN" altLang="en-US" sz="160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CDAA15A-29B1-497F-B9D5-1C08F683DF5A}"/>
              </a:ext>
            </a:extLst>
          </p:cNvPr>
          <p:cNvCxnSpPr>
            <a:cxnSpLocks/>
          </p:cNvCxnSpPr>
          <p:nvPr/>
        </p:nvCxnSpPr>
        <p:spPr>
          <a:xfrm>
            <a:off x="6560598" y="28852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6DDADD9-F42A-497E-9740-65C1C4C61453}"/>
              </a:ext>
            </a:extLst>
          </p:cNvPr>
          <p:cNvSpPr txBox="1"/>
          <p:nvPr/>
        </p:nvSpPr>
        <p:spPr>
          <a:xfrm>
            <a:off x="6560598" y="24655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3645761" y="46144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3645761" y="41947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B56C33EE-E703-4B98-83BD-A205AAEFBC0F}"/>
              </a:ext>
            </a:extLst>
          </p:cNvPr>
          <p:cNvSpPr/>
          <p:nvPr/>
        </p:nvSpPr>
        <p:spPr>
          <a:xfrm>
            <a:off x="8192999" y="23776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5278162" y="41068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5430987" y="37375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8EEB15-D187-427B-AAEF-D181DE14B6F1}"/>
              </a:ext>
            </a:extLst>
          </p:cNvPr>
          <p:cNvSpPr txBox="1"/>
          <p:nvPr/>
        </p:nvSpPr>
        <p:spPr>
          <a:xfrm>
            <a:off x="8340903" y="20083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8647D2A-35CE-4F94-948F-EA1AA2045904}"/>
              </a:ext>
            </a:extLst>
          </p:cNvPr>
          <p:cNvCxnSpPr>
            <a:cxnSpLocks/>
          </p:cNvCxnSpPr>
          <p:nvPr/>
        </p:nvCxnSpPr>
        <p:spPr>
          <a:xfrm>
            <a:off x="6946364" y="4545596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5C5D51B-DA27-4328-B143-D0BCC386020D}"/>
              </a:ext>
            </a:extLst>
          </p:cNvPr>
          <p:cNvCxnSpPr>
            <a:cxnSpLocks/>
          </p:cNvCxnSpPr>
          <p:nvPr/>
        </p:nvCxnSpPr>
        <p:spPr>
          <a:xfrm>
            <a:off x="8904489" y="3462585"/>
            <a:ext cx="0" cy="42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014906D-A6BA-4FB7-BE63-B9E47CA4D0F8}"/>
              </a:ext>
            </a:extLst>
          </p:cNvPr>
          <p:cNvSpPr txBox="1"/>
          <p:nvPr/>
        </p:nvSpPr>
        <p:spPr>
          <a:xfrm>
            <a:off x="6983487" y="416050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</a:p>
        </p:txBody>
      </p:sp>
      <p:sp>
        <p:nvSpPr>
          <p:cNvPr id="25" name="立方体 24">
            <a:extLst>
              <a:ext uri="{FF2B5EF4-FFF2-40B4-BE49-F238E27FC236}">
                <a16:creationId xmlns:a16="http://schemas.microsoft.com/office/drawing/2014/main" id="{94658C5B-F8DD-468C-9740-09050B8CE7DB}"/>
              </a:ext>
            </a:extLst>
          </p:cNvPr>
          <p:cNvSpPr/>
          <p:nvPr/>
        </p:nvSpPr>
        <p:spPr>
          <a:xfrm>
            <a:off x="8192999" y="4052478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47DEE8-37A4-4B12-B18E-B005058CDD7F}"/>
              </a:ext>
            </a:extLst>
          </p:cNvPr>
          <p:cNvSpPr txBox="1"/>
          <p:nvPr/>
        </p:nvSpPr>
        <p:spPr>
          <a:xfrm>
            <a:off x="8219075" y="505361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9850841" y="4529833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9755741" y="3856168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2750839" y="1232274"/>
            <a:ext cx="2861869" cy="2385921"/>
          </a:xfrm>
          <a:prstGeom prst="bentConnector3">
            <a:avLst>
              <a:gd name="adj1" fmla="val 99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278162" y="58673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64+64)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:(128,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9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3128B0-7FAF-40C8-8FC3-987F7387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794"/>
            <a:ext cx="78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4FF0F2-498C-4D8B-83C7-85B8423B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6936"/>
            <a:ext cx="4419048" cy="18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66916C-4BE7-4511-82D6-220CF885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6778"/>
            <a:ext cx="7619048" cy="2742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2FF579-3748-405D-9666-D377AA416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33922"/>
            <a:ext cx="4457143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0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5B0D6E-FA2E-40A2-8141-A213CF12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3809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091C38-7FBA-41D6-9687-B18BD992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28" y="3895666"/>
            <a:ext cx="4438095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809FC7-FFC8-4D9D-8F8B-2E5A497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41"/>
            <a:ext cx="77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8A4FE3-75F9-454C-93D7-37CE22D0F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45" y="841331"/>
            <a:ext cx="4447619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5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D4DB37-0BB3-4349-A923-A8D31BCA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B2D392-F6C0-45D0-B80F-C81BAC11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86" y="3909952"/>
            <a:ext cx="4447619" cy="18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C8C2EA-7A8A-4780-8E7A-E9DFB2F7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331"/>
            <a:ext cx="7695238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F29745-CDA9-41DA-8A03-66AB1942A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86" y="855235"/>
            <a:ext cx="4380952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62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B3A41E-01B8-439B-AF53-9DCFB074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704762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83E190-F33E-4F95-AD4C-0AB73A5A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78" y="3886142"/>
            <a:ext cx="4419048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BC3CA-EFB5-40A4-B924-D1059E220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524"/>
            <a:ext cx="778095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F9DC9A-CF17-408B-9169-1FF47E005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78" y="928999"/>
            <a:ext cx="4380952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2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D1358F-03DA-4397-BB49-88F7B0D3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57143" cy="27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6CBC55-7203-4775-90CC-4ED10859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24" y="3914714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2C0DEE-07B1-43DB-A559-1937B08F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91"/>
            <a:ext cx="7657143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F9F92F-8242-45CF-A17E-79B280EB0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424" y="871857"/>
            <a:ext cx="4409524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9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6A871E-219E-454E-A500-D6D9C72B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8171"/>
            <a:ext cx="7685714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AAC5B5-472A-4DCC-B36F-4F232786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253" y="4160551"/>
            <a:ext cx="443809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B3BA2E-5EF3-4452-9BC4-AB5F6884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384"/>
            <a:ext cx="775238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87EEDF-9FD5-41F0-9A45-9F5E32F1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53" y="773639"/>
            <a:ext cx="4400000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4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4D5EF0-C0AD-4F31-A7B5-CF9A30F9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1395"/>
            <a:ext cx="7495238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304127-8EE9-4B41-A061-255A5B83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4251"/>
            <a:ext cx="4409524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44E21E-F8D1-4B68-9E4C-2FF06CBA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779"/>
            <a:ext cx="7619048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30B8A8-8028-4E5F-941D-4B3933811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1969"/>
            <a:ext cx="4514286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4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D20B8A-2A61-47FD-AC53-97A6F650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270672-4105-467D-A1F2-61FDE308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72" y="3886142"/>
            <a:ext cx="436190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5AD933-6FDD-4614-9EF2-8367A2D6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856"/>
            <a:ext cx="8438095" cy="2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411491-BB85-4FC6-B4D8-2F542E52A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148" y="720132"/>
            <a:ext cx="437142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4DEE7C-82BB-4342-AF66-C4A806F2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3693413"/>
            <a:ext cx="8161905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CBA724-FC97-4F3C-B35C-4622896F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16" y="4254090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5FDEEA-DFB9-4658-9060-27BBAB63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" y="615995"/>
            <a:ext cx="7752381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7E1308-BD02-4156-BA1B-85DA76CE0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183" y="1063613"/>
            <a:ext cx="4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30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1276"/>
              </p:ext>
            </p:extLst>
          </p:nvPr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504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0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835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635196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4296642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4)</a:t>
            </a:r>
            <a:endParaRPr lang="zh-CN" altLang="en-US" sz="16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4569458" y="5054917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4583962" y="471022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6201859" y="4547366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6184066" y="413570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BEV: 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7924806" y="5029548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7829706" y="4355883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9730" y="1268977"/>
            <a:ext cx="3135256" cy="2517091"/>
          </a:xfrm>
          <a:prstGeom prst="bentConnector3">
            <a:avLst>
              <a:gd name="adj1" fmla="val 10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363896" y="8462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:(68,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1AD1C26B-E3B9-43AE-A002-8BC5077756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85257" y="3720794"/>
            <a:ext cx="2270053" cy="732287"/>
          </a:xfrm>
          <a:prstGeom prst="bentConnector3">
            <a:avLst>
              <a:gd name="adj1" fmla="val 100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ACBA82A-6529-4899-A14D-D4E4749499EE}"/>
              </a:ext>
            </a:extLst>
          </p:cNvPr>
          <p:cNvCxnSpPr/>
          <p:nvPr/>
        </p:nvCxnSpPr>
        <p:spPr>
          <a:xfrm>
            <a:off x="5852048" y="3323033"/>
            <a:ext cx="0" cy="38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4E41A645-7F75-462B-8CAB-E00BEC36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3" y="4416732"/>
            <a:ext cx="2069261" cy="12620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7BA917-0274-4E6C-B460-6E5E7B7B9CC2}"/>
              </a:ext>
            </a:extLst>
          </p:cNvPr>
          <p:cNvSpPr txBox="1"/>
          <p:nvPr/>
        </p:nvSpPr>
        <p:spPr>
          <a:xfrm>
            <a:off x="4299334" y="372330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17C8BF4-402E-4D84-A79F-D6089A71EB70}"/>
              </a:ext>
            </a:extLst>
          </p:cNvPr>
          <p:cNvSpPr/>
          <p:nvPr/>
        </p:nvSpPr>
        <p:spPr>
          <a:xfrm>
            <a:off x="4002809" y="4622359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14ABE91-EEED-4CC7-8A61-A81E7F5CB018}"/>
              </a:ext>
            </a:extLst>
          </p:cNvPr>
          <p:cNvSpPr txBox="1"/>
          <p:nvPr/>
        </p:nvSpPr>
        <p:spPr>
          <a:xfrm>
            <a:off x="3849983" y="4283805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68)</a:t>
            </a:r>
            <a:endParaRPr lang="zh-CN" altLang="en-US" sz="160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3792212-706A-4197-A452-C35D28F37C47}"/>
              </a:ext>
            </a:extLst>
          </p:cNvPr>
          <p:cNvCxnSpPr>
            <a:cxnSpLocks/>
          </p:cNvCxnSpPr>
          <p:nvPr/>
        </p:nvCxnSpPr>
        <p:spPr>
          <a:xfrm>
            <a:off x="3217720" y="5092396"/>
            <a:ext cx="735073" cy="1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489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65FE8B-70E9-40DB-BE1F-71A0559D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70"/>
            <a:ext cx="7400000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51ADDC-0C4B-4423-8097-4165AFB2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93" y="4243707"/>
            <a:ext cx="8844595" cy="2157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EF8CDB-A3EF-4B32-A8DA-9783C596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03" y="1572388"/>
            <a:ext cx="444761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0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8BCDC0-C0A3-47E0-BC8C-9AE67686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0"/>
            <a:ext cx="7476190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C1C4A1-C8E5-4A63-BF28-552AF31A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17" y="4442731"/>
            <a:ext cx="7922848" cy="19586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C23838-220F-42A7-A31D-4FA3AAB1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128" y="1739125"/>
            <a:ext cx="461904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8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EC3BBF-2721-48C5-8078-F48AC91F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700"/>
            <a:ext cx="12192000" cy="29904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3AAA95-4A00-45D3-9057-30AA983A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27" y="4293859"/>
            <a:ext cx="9917382" cy="23228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E241B0-1D48-4430-941A-B4A7572C0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93" y="1403068"/>
            <a:ext cx="4419048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66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8ED503-A9C5-496C-B7FF-DCD89EC3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166"/>
            <a:ext cx="12192000" cy="30503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2EEFD4-10F5-47F2-B879-656DE6DF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38" y="4521133"/>
            <a:ext cx="8582141" cy="207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37F843-DD3C-4ABE-B7E3-F0F5EBAD9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827" y="1648048"/>
            <a:ext cx="4447619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1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8733"/>
              </p:ext>
            </p:extLst>
          </p:nvPr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879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FE2088-541B-4394-AC9E-A3E138C4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24"/>
            <a:ext cx="7580952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36D7DF-5156-43D2-B5E8-74FEB77F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68" y="4483225"/>
            <a:ext cx="7421674" cy="17519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76134F-100E-4992-91AF-C1EDB8A0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51" y="1665281"/>
            <a:ext cx="4438095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816232-F543-4B7F-AC4F-8663EC83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763"/>
            <a:ext cx="7847619" cy="27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C958C-BCF5-4D1C-844D-C2FB2410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42" y="4758677"/>
            <a:ext cx="8561033" cy="1579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F651B3-C3D7-4B9E-B11B-33732D65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59" y="1426381"/>
            <a:ext cx="4380952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18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91BA89-5219-46DB-855D-FBD30D4F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06"/>
            <a:ext cx="12192000" cy="3008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2B53A-3E31-48E5-BCB8-647FDE72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5" y="4778388"/>
            <a:ext cx="7930718" cy="18804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39DFB-63CA-43FC-843A-9837584B7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04" y="1848243"/>
            <a:ext cx="438095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FCC3E3-4C34-4EB0-B532-83D64281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4" y="3260617"/>
            <a:ext cx="13357817" cy="3102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49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636881"/>
              </p:ext>
            </p:extLst>
          </p:nvPr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256183"/>
            <a:ext cx="5157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xmuda,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8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EFA626-307A-425F-B6A3-4067E8F2A0D8}"/>
              </a:ext>
            </a:extLst>
          </p:cNvPr>
          <p:cNvSpPr txBox="1"/>
          <p:nvPr/>
        </p:nvSpPr>
        <p:spPr>
          <a:xfrm>
            <a:off x="417251" y="346229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Contrast_usa_v1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859422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7345EB-12A4-4C1B-8401-249413A9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8095" cy="20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D1A1D2-9B3D-413C-8A1C-A438C9D7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095"/>
            <a:ext cx="7695238" cy="20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B31AD3-1F31-4569-AEB0-F9ED5D0E6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6190"/>
            <a:ext cx="12192000" cy="23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2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676E86-6831-4E8C-B5B6-D14F4309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0551"/>
            <a:ext cx="12192000" cy="2403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ABFFBA-59BA-4169-9128-DED18055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591"/>
            <a:ext cx="7666667" cy="20285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704FB6-20F3-47D7-B28B-03B20B80CD2D}"/>
              </a:ext>
            </a:extLst>
          </p:cNvPr>
          <p:cNvSpPr txBox="1"/>
          <p:nvPr/>
        </p:nvSpPr>
        <p:spPr>
          <a:xfrm>
            <a:off x="9321553" y="1109709"/>
            <a:ext cx="1266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Best val:</a:t>
            </a:r>
          </a:p>
          <a:p>
            <a:r>
              <a:rPr lang="en-US" altLang="zh-CN"/>
              <a:t>2d_035000</a:t>
            </a:r>
          </a:p>
          <a:p>
            <a:r>
              <a:rPr lang="en-US" altLang="zh-CN"/>
              <a:t>3d_095000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1F3CBA-A514-4078-A878-8D3CF7F5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1980"/>
            <a:ext cx="7676190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2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500539"/>
              </p:ext>
            </p:extLst>
          </p:nvPr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30660"/>
            <a:ext cx="51571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baseline, without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2D aug &amp; class_weights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target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source with last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154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80F1CE-7C47-4632-8B1B-45B231FB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492"/>
            <a:ext cx="7800000" cy="2019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4B68FE-DCCC-46C3-91C7-5B1B4194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540"/>
            <a:ext cx="7733333" cy="20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41FD8B-6D9A-4D37-AD1E-8D677DB38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0635"/>
            <a:ext cx="12192000" cy="23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05DF6D-D6B1-43EA-AF5A-7D3CE4ED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6" y="0"/>
            <a:ext cx="11728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96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F85F7D-2924-4794-823B-42754995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570"/>
            <a:ext cx="8285714" cy="20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93FA21-86A1-4077-8001-0D6C692D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189"/>
            <a:ext cx="7714286" cy="2028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389F40-BE77-4FE3-92CF-532BC6BA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1760"/>
            <a:ext cx="12192000" cy="23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20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2A7501-011D-4EAD-9DE6-5180E65F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64"/>
            <a:ext cx="12192000" cy="62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8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47323"/>
              </p:ext>
            </p:extLst>
          </p:nvPr>
        </p:nvGraphicFramePr>
        <p:xfrm>
          <a:off x="257452" y="1802741"/>
          <a:ext cx="8593581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61.36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31.64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61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51635D-E896-43F9-B6B9-B063EFB1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756"/>
            <a:ext cx="12192000" cy="30433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AB15D2-B061-461E-9254-FBF51C59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7" y="3733752"/>
            <a:ext cx="8197460" cy="24721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DEEA6A-4440-4EC8-A76E-CD352913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5756"/>
            <a:ext cx="4619048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253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3CCE06-512F-4E87-B2A2-7C336E0D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" y="544309"/>
            <a:ext cx="12192000" cy="2974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D7F49-B124-41B1-9EFE-251599E8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66" y="683976"/>
            <a:ext cx="4438095" cy="18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EFD234-366B-4759-8E89-128FCAD7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93" y="3999350"/>
            <a:ext cx="8575766" cy="2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6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6517"/>
              </p:ext>
            </p:extLst>
          </p:nvPr>
        </p:nvGraphicFramePr>
        <p:xfrm>
          <a:off x="806882" y="622012"/>
          <a:ext cx="4315533" cy="365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1526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2104007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Usa-Sng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Config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Test on target</a:t>
                      </a:r>
                    </a:p>
                    <a:p>
                      <a:pPr algn="ctr"/>
                      <a:r>
                        <a:rPr lang="en-US" altLang="zh-CN"/>
                        <a:t>(mIOU)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2D+3D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62.53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2D+3D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62.10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3" action="ppaction://hlinksldjump"/>
                        </a:rPr>
                        <a:t>baseline_usa_v0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61.57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4" action="ppaction://hlinksldjump"/>
                        </a:rPr>
                        <a:t>baseline_usa_v1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/>
                        <a:t>63.74</a:t>
                      </a:r>
                      <a:endParaRPr lang="zh-CN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5" action="ppaction://hlinksldjump"/>
                        </a:rPr>
                        <a:t>contrast_usa_v0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52.67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6" action="ppaction://hlinksldjump"/>
                        </a:rPr>
                        <a:t>contrast_usa_v1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61.69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552BC8-DC40-40A0-AD0F-87CC966D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845"/>
            <a:ext cx="12192000" cy="3006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917435-F04D-4BA9-83C8-42154B1A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56" y="4696118"/>
            <a:ext cx="8161633" cy="2161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922CE3-9762-49E3-B55B-A3007F384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315" y="1505190"/>
            <a:ext cx="449523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51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E68752-8E6C-4AEB-AE87-30B71987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1" y="1552809"/>
            <a:ext cx="6476190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EED597-4926-4127-926E-5B3C0A54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644" y="1912325"/>
            <a:ext cx="4457143" cy="1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6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4728CA-132C-4AAE-9934-8FB84181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9" y="1776955"/>
            <a:ext cx="72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BA7723-F1A8-4D3E-AC7B-A2D0802F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56" y="1776955"/>
            <a:ext cx="4438095" cy="1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63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328577"/>
              </p:ext>
            </p:extLst>
          </p:nvPr>
        </p:nvGraphicFramePr>
        <p:xfrm>
          <a:off x="257452" y="1802741"/>
          <a:ext cx="8593581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73.82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67.16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50.78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73.96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72.15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46.60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864962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5CA5AF-82CC-4A9E-BDC1-8FBC29BFCA5A}"/>
              </a:ext>
            </a:extLst>
          </p:cNvPr>
          <p:cNvSpPr txBox="1"/>
          <p:nvPr/>
        </p:nvSpPr>
        <p:spPr>
          <a:xfrm>
            <a:off x="7695583" y="5403801"/>
            <a:ext cx="399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Todo: Without fusion</a:t>
            </a:r>
          </a:p>
          <a:p>
            <a:r>
              <a:rPr lang="en-US" altLang="zh-CN"/>
              <a:t>Xmuda: new seg label(baseline, KL div)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C3DC62-F52F-4276-8496-9A5EFA261672}"/>
              </a:ext>
            </a:extLst>
          </p:cNvPr>
          <p:cNvSpPr txBox="1"/>
          <p:nvPr/>
        </p:nvSpPr>
        <p:spPr>
          <a:xfrm>
            <a:off x="257452" y="9499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Fusion,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EBEDF5-6A7D-47A8-91AB-CCB9179A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479"/>
            <a:ext cx="12192000" cy="2979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9A280F-5299-415D-888B-BC58CF3D4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4386"/>
            <a:ext cx="4381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0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57E86C-CE4F-4A41-8C66-083D1A21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860"/>
            <a:ext cx="12192000" cy="3230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9B5EF8-7D5E-4D83-BE47-1840AB2D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99" y="1954890"/>
            <a:ext cx="4610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2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E0A756-C7FF-42F6-8F6C-62B9285B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948"/>
            <a:ext cx="12192000" cy="30641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91BDE3-642E-4B3C-93FB-60A40298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20" y="2124982"/>
            <a:ext cx="4590476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5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C01081-671A-4D7C-8DEB-E0407EAB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711"/>
            <a:ext cx="636190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0766C4-5BA3-4DEE-B849-F7A5AA7B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905" y="1577531"/>
            <a:ext cx="4561905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95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2F633B-95BD-4026-83B3-EF453E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861"/>
            <a:ext cx="12192000" cy="3080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AECF9A-2EF2-4F3A-B5C2-DB952D8F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22" y="2031443"/>
            <a:ext cx="4638095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19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0AFE8F-B9D9-412E-B216-E0445BB7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196"/>
            <a:ext cx="12192000" cy="2967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0FC92B-DB84-46D2-9BEE-5656A799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48" y="2094879"/>
            <a:ext cx="4447619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755"/>
            <a:ext cx="6096000" cy="318424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0B86E7-5EC9-432B-B482-C2F490EC5778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B61ADF9-4D06-43EC-A103-B408CC00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4F9B2D1-36BE-4A3F-9CB1-894D30318AD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3E80D8B-BFC2-4F1B-8781-4ABB9A10D3D4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0BC6F83-95C0-447B-B301-E750DC084B9D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3D6D646-846A-4342-AF7F-293664CC320F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91BB161-B8E5-46BC-A4F5-60B38EF4D8BC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B30B1A06-68FC-4A00-A027-5196AC9D4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774583E-F87F-4A05-B593-4F6F485CD640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6481CE49-91B0-4506-9C59-E40EAC18E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E35A46E-D07A-4C6F-8418-2113A6A404D3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8507988-A7C7-409E-B8BC-B2DDD9DFD0FD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52E54F8-96A0-4660-8A18-AF61F37E24B7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998FB612-2BE7-4B88-BC04-CC9BFAC2674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8E60911B-DF5C-46B6-82B5-E347B0DEA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F222333-AB02-470E-8CB5-6548A8E580EA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BFE73FD-F882-45CE-A2B8-C10A30B2F56C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E7D3479-7B3E-4867-A774-02589D2F1337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222899"/>
              </a:xfrm>
              <a:prstGeom prst="rect">
                <a:avLst/>
              </a:prstGeom>
              <a:blipFill>
                <a:blip r:embed="rId5"/>
                <a:stretch>
                  <a:fillRect l="-980" t="-3000" b="-5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231599"/>
              </p:ext>
            </p:extLst>
          </p:nvPr>
        </p:nvGraphicFramePr>
        <p:xfrm>
          <a:off x="257452" y="835075"/>
          <a:ext cx="10511158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917577">
                  <a:extLst>
                    <a:ext uri="{9D8B030D-6E8A-4147-A177-3AD203B41FA5}">
                      <a16:colId xmlns:a16="http://schemas.microsoft.com/office/drawing/2014/main" val="507095685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train(No 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177553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10 classes + background;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317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521F59-00A2-4889-9A6F-BA4A7E34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8" y="72594"/>
            <a:ext cx="6057900" cy="3676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1439-681D-40D7-AEA3-77CBEA93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5" y="72594"/>
            <a:ext cx="614068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445BB7-2D2D-43CB-86B0-1AB5D39E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119" y="7259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EDCD98-0DA3-4EC0-AD5E-38311BDFE696}"/>
              </a:ext>
            </a:extLst>
          </p:cNvPr>
          <p:cNvSpPr txBox="1"/>
          <p:nvPr/>
        </p:nvSpPr>
        <p:spPr>
          <a:xfrm>
            <a:off x="1784412" y="3861786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lidar detection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8842E5-594A-4F10-821B-DE862FAD57F2}"/>
              </a:ext>
            </a:extLst>
          </p:cNvPr>
          <p:cNvSpPr txBox="1"/>
          <p:nvPr/>
        </p:nvSpPr>
        <p:spPr>
          <a:xfrm>
            <a:off x="7955032" y="3244334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img segmentation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718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5DC82C-A358-4DBA-B271-F12D7CC2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3" y="178540"/>
            <a:ext cx="6142857" cy="39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EB7C9-B933-498D-B48A-029F98F0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14" y="609952"/>
            <a:ext cx="4828571" cy="28190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8A8C1-2AE0-412D-B3D3-1E211DE0E4B6}"/>
              </a:ext>
            </a:extLst>
          </p:cNvPr>
          <p:cNvSpPr txBox="1"/>
          <p:nvPr/>
        </p:nvSpPr>
        <p:spPr>
          <a:xfrm>
            <a:off x="6508025" y="3497802"/>
            <a:ext cx="482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Img_seg_head after fusion: 68, 34, num_classes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845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A60EDB-F40E-4738-AC1C-4D904D9C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7" y="199049"/>
            <a:ext cx="6104762" cy="36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508AF-61F7-4EFF-BF7C-A8AD0E57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26" y="594287"/>
            <a:ext cx="4942857" cy="2828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F64DAA-C5D6-4D55-BFFE-CD2636D2BA1B}"/>
              </a:ext>
            </a:extLst>
          </p:cNvPr>
          <p:cNvSpPr txBox="1"/>
          <p:nvPr/>
        </p:nvSpPr>
        <p:spPr>
          <a:xfrm>
            <a:off x="1127464" y="4012707"/>
            <a:ext cx="596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validation: </a:t>
            </a:r>
            <a:r>
              <a:rPr lang="zh-CN" altLang="en-US"/>
              <a:t>为什么缺了一个</a:t>
            </a:r>
            <a:r>
              <a:rPr lang="en-US" altLang="zh-CN"/>
              <a:t>barrier(0.538</a:t>
            </a:r>
            <a:r>
              <a:rPr lang="zh-CN" altLang="en-US"/>
              <a:t>那个倒是没缺</a:t>
            </a:r>
            <a:r>
              <a:rPr lang="en-US" altLang="zh-CN"/>
              <a:t>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554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0DC51B-8A11-4B98-B316-AC3B3C80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670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433202-578C-4F64-BE27-A57AF07B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353"/>
            <a:ext cx="4885714" cy="2933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804706-7EA4-4F62-89A5-07BBF9D4C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87" y="4358011"/>
            <a:ext cx="52482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21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ED7CB-D3F7-4BB8-AFF1-506DEC6A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414"/>
            <a:ext cx="12192000" cy="3996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11E264-C5C2-4520-9ADD-FDDB2FA9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75" y="-6658"/>
            <a:ext cx="5238095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3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E453BE-8E54-4835-90B3-94FB7686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333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725D3D-A037-47E7-9D83-633241603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6427"/>
            <a:ext cx="4923809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44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142D59-1103-49C7-81A2-E5DCA61C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28"/>
            <a:ext cx="12192000" cy="40578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7CEB8-47DF-4550-807F-36A7A3BC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59" y="239235"/>
            <a:ext cx="5162550" cy="2952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CE6133-7BDB-43FA-A77D-F77F80F45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0" y="4250109"/>
            <a:ext cx="5314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2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E36865-3055-49AB-995F-28F3FB04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846"/>
            <a:ext cx="12192000" cy="39904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331B64-348E-4EEE-972B-96B58DD53D82}"/>
              </a:ext>
            </a:extLst>
          </p:cNvPr>
          <p:cNvSpPr txBox="1"/>
          <p:nvPr/>
        </p:nvSpPr>
        <p:spPr>
          <a:xfrm>
            <a:off x="514905" y="43514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test_usa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3AEC40-0A8E-45B2-8708-C313BE0A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0751"/>
            <a:ext cx="4723809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2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4FCBE3-2E07-48BA-9919-CEFC2257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2"/>
            <a:ext cx="12192000" cy="3990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EBD38D-D6C7-4D62-ABA6-E81892A7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21" y="1433862"/>
            <a:ext cx="4714286" cy="2942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7071E9-8A71-41B5-AE4A-F6A3C4C5D3D0}"/>
              </a:ext>
            </a:extLst>
          </p:cNvPr>
          <p:cNvSpPr txBox="1"/>
          <p:nvPr/>
        </p:nvSpPr>
        <p:spPr>
          <a:xfrm>
            <a:off x="514905" y="43514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test_singapore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2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E05B2EA-A693-4983-898F-2274504F144B}"/>
              </a:ext>
            </a:extLst>
          </p:cNvPr>
          <p:cNvGrpSpPr/>
          <p:nvPr/>
        </p:nvGrpSpPr>
        <p:grpSpPr>
          <a:xfrm>
            <a:off x="7775589" y="657506"/>
            <a:ext cx="3811866" cy="2383764"/>
            <a:chOff x="7458014" y="4048217"/>
            <a:chExt cx="3811866" cy="23837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15DE400-5DCC-40D2-95D1-DD277D576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82DDA25-E922-4C5C-8FCC-755BF4A97788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CCDA676-2E28-4457-B3BF-F4D9795AA830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3FE20BF-B706-4373-8103-7FD6B9BF9804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6E1118B-7F24-4A32-BE75-0528FA28D808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4A205F8-B165-4682-897E-411482A7107E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775130-D866-43FD-90AF-682C943F5C38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FA7942-F1E5-47BE-89DB-BD4E0BC5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096"/>
            <a:ext cx="12192000" cy="4143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15EB6D-66CD-4C59-9EBF-8280D71E285D}"/>
              </a:ext>
            </a:extLst>
          </p:cNvPr>
          <p:cNvSpPr txBox="1"/>
          <p:nvPr/>
        </p:nvSpPr>
        <p:spPr>
          <a:xfrm>
            <a:off x="514905" y="43514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test_day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6F280A-D6D2-4996-830D-1257EDB8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03" y="1458943"/>
            <a:ext cx="4886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1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447E5E-A891-406A-B2C1-FA53195E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1"/>
            <a:ext cx="12192000" cy="39902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EDD981-8C60-4EB3-BB6C-71148BB0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3861"/>
            <a:ext cx="4800600" cy="297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A48E2-8507-465E-A267-B830B8C2A13C}"/>
              </a:ext>
            </a:extLst>
          </p:cNvPr>
          <p:cNvSpPr txBox="1"/>
          <p:nvPr/>
        </p:nvSpPr>
        <p:spPr>
          <a:xfrm>
            <a:off x="514905" y="43514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test_night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07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212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970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378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2169</Words>
  <Application>Microsoft Office PowerPoint</Application>
  <PresentationFormat>宽屏</PresentationFormat>
  <Paragraphs>636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0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261</cp:revision>
  <dcterms:created xsi:type="dcterms:W3CDTF">2020-11-13T13:05:14Z</dcterms:created>
  <dcterms:modified xsi:type="dcterms:W3CDTF">2021-03-20T03:54:54Z</dcterms:modified>
</cp:coreProperties>
</file>